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2.xml" ContentType="application/vnd.openxmlformats-officedocument.themeOverr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2" r:id="rId4"/>
    <p:sldId id="258" r:id="rId5"/>
    <p:sldId id="263" r:id="rId6"/>
    <p:sldId id="267" r:id="rId7"/>
    <p:sldId id="265" r:id="rId8"/>
    <p:sldId id="268" r:id="rId9"/>
    <p:sldId id="269" r:id="rId10"/>
    <p:sldId id="270" r:id="rId11"/>
    <p:sldId id="272" r:id="rId12"/>
    <p:sldId id="261" r:id="rId13"/>
    <p:sldId id="271" r:id="rId14"/>
  </p:sldIdLst>
  <p:sldSz cx="9144000" cy="6858000" type="screen4x3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D33F"/>
    <a:srgbClr val="124E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595" y="9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ome\Dropbox\Malcolm\Culture%20WG\Survey%20Results.pptx.xlsx" TargetMode="External"/><Relationship Id="rId1" Type="http://schemas.openxmlformats.org/officeDocument/2006/relationships/themeOverride" Target="../theme/themeOverrid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ropbox\Malcolm\Culture%20WG\Survey%20Results.ppt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ropbox\Malcolm\Culture%20WG\Survey%20Results.pptx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ropbox\Malcolm\Culture%20WG\Survey%20Results.pptx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ropbox\Malcolm\Culture%20WG\Survey%20Results.pptx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ropbox\Malcolm\Culture%20WG\Survey%20Results.pptx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Home\Dropbox\Malcolm\Culture%20WG\Survey%20Results.pptx.xlsx" TargetMode="External"/><Relationship Id="rId1" Type="http://schemas.openxmlformats.org/officeDocument/2006/relationships/themeOverride" Target="../theme/themeOverride1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ropbox\Malcolm\Culture%20WG\Survey%20Results.pptx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ome\Dropbox\Malcolm\Culture%20WG\Survey%20Results.ppt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241505770682773E-2"/>
          <c:y val="0.20355167473232749"/>
          <c:w val="0.76028246469191363"/>
          <c:h val="0.7889787760188964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9934931210521767"/>
          <c:y val="0.23379106804629524"/>
          <c:w val="0.30065068789478239"/>
          <c:h val="0.17922958697349528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222222222222221E-2"/>
          <c:y val="0.10185185185185185"/>
          <c:w val="0.83682064741907258"/>
          <c:h val="0.898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700109361329839"/>
          <c:y val="0.16282374737759858"/>
          <c:w val="0.22299881541356004"/>
          <c:h val="0.17139848114596959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444444444444442E-2"/>
          <c:y val="8.7962962962962965E-2"/>
          <c:w val="0.67569553805774274"/>
          <c:h val="0.898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592911238698763"/>
          <c:y val="0.14242067169179023"/>
          <c:w val="0.2670040578110921"/>
          <c:h val="0.26772293793285551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444444444444442E-2"/>
          <c:y val="8.7962962962962965E-2"/>
          <c:w val="0.67569553805774274"/>
          <c:h val="0.89814814814814814"/>
        </c:manualLayout>
      </c:layout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Sheet1!$B$25:$B$26</c:f>
              <c:strCache>
                <c:ptCount val="2"/>
                <c:pt idx="0">
                  <c:v>Yes  378 (80.94%)</c:v>
                </c:pt>
                <c:pt idx="1">
                  <c:v>No    89  (19.06%)</c:v>
                </c:pt>
              </c:strCache>
            </c:strRef>
          </c:cat>
          <c:val>
            <c:numRef>
              <c:f>Sheet1!$C$25:$C$26</c:f>
              <c:numCache>
                <c:formatCode>General</c:formatCode>
                <c:ptCount val="2"/>
                <c:pt idx="0">
                  <c:v>378</c:v>
                </c:pt>
                <c:pt idx="1">
                  <c:v>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680664916885392"/>
          <c:y val="0.18943095654709827"/>
          <c:w val="0.24652668416447945"/>
          <c:h val="0.16743438320209975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940974605811575"/>
          <c:y val="0.3098444506355707"/>
          <c:w val="0.27913466932623793"/>
          <c:h val="0.17871072069694802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356962441033764"/>
          <c:y val="0.22796770654050255"/>
          <c:w val="0.24878384628273575"/>
          <c:h val="0.15706296722153845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297525098999542"/>
          <c:y val="0.19370704883270454"/>
          <c:w val="0.24201911073109525"/>
          <c:h val="0.1561388084096984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Sheet1!$B$3:$B$4</c:f>
              <c:strCache>
                <c:ptCount val="2"/>
                <c:pt idx="0">
                  <c:v>Yes  60  (12.68%)</c:v>
                </c:pt>
                <c:pt idx="1">
                  <c:v>No 413  (87.32%)</c:v>
                </c:pt>
              </c:strCache>
            </c:strRef>
          </c:cat>
          <c:val>
            <c:numRef>
              <c:f>Sheet1!$C$3:$C$4</c:f>
              <c:numCache>
                <c:formatCode>General</c:formatCode>
                <c:ptCount val="2"/>
                <c:pt idx="0">
                  <c:v>60</c:v>
                </c:pt>
                <c:pt idx="1">
                  <c:v>413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080638159710003"/>
          <c:y val="0.25671716745153272"/>
          <c:w val="0.22647174081615176"/>
          <c:h val="0.13288516454794683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7222222222222221E-2"/>
          <c:y val="0.10185185185185185"/>
          <c:w val="0.83682064741907258"/>
          <c:h val="0.898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7700109361329839"/>
          <c:y val="0.16282374737759858"/>
          <c:w val="0.22299881541356004"/>
          <c:h val="0.17139848114596959"/>
        </c:manualLayout>
      </c:layout>
      <c:overlay val="0"/>
      <c:txPr>
        <a:bodyPr/>
        <a:lstStyle/>
        <a:p>
          <a:pPr>
            <a:defRPr sz="12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444444444444442E-2"/>
          <c:y val="8.7962962962962965E-2"/>
          <c:w val="0.67569553805774274"/>
          <c:h val="0.898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0592911238698763"/>
          <c:y val="0.14242067169179023"/>
          <c:w val="0.2670040578110921"/>
          <c:h val="0.26772293793285551"/>
        </c:manualLayout>
      </c:layout>
      <c:overlay val="0"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444444444444442E-2"/>
          <c:y val="8.7962962962962965E-2"/>
          <c:w val="0.67569553805774274"/>
          <c:h val="0.8981481481481481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680664916885392"/>
          <c:y val="0.18943095654709827"/>
          <c:w val="0.24652668416447945"/>
          <c:h val="0.16743438320209975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3431584467428068E-2"/>
          <c:y val="2.0392714068636159E-2"/>
          <c:w val="0.85164848512941338"/>
          <c:h val="0.90380932515935963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Sheet1!$B$44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Sheet1!$C$44:$I$44</c:f>
              <c:numCache>
                <c:formatCode>General</c:formatCode>
                <c:ptCount val="7"/>
                <c:pt idx="0">
                  <c:v>18</c:v>
                </c:pt>
                <c:pt idx="1">
                  <c:v>17</c:v>
                </c:pt>
                <c:pt idx="2">
                  <c:v>14</c:v>
                </c:pt>
                <c:pt idx="3">
                  <c:v>16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Sheet1!$B$45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Sheet1!$C$45:$I$45</c:f>
              <c:numCache>
                <c:formatCode>General</c:formatCode>
                <c:ptCount val="7"/>
                <c:pt idx="0">
                  <c:v>170</c:v>
                </c:pt>
                <c:pt idx="1">
                  <c:v>48</c:v>
                </c:pt>
                <c:pt idx="2">
                  <c:v>49</c:v>
                </c:pt>
                <c:pt idx="3">
                  <c:v>49</c:v>
                </c:pt>
                <c:pt idx="4">
                  <c:v>43</c:v>
                </c:pt>
                <c:pt idx="5">
                  <c:v>8</c:v>
                </c:pt>
                <c:pt idx="6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447424"/>
        <c:axId val="105448960"/>
        <c:axId val="105310848"/>
      </c:bar3DChart>
      <c:catAx>
        <c:axId val="105447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5448960"/>
        <c:crosses val="autoZero"/>
        <c:auto val="1"/>
        <c:lblAlgn val="ctr"/>
        <c:lblOffset val="100"/>
        <c:noMultiLvlLbl val="0"/>
      </c:catAx>
      <c:valAx>
        <c:axId val="105448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5447424"/>
        <c:crosses val="autoZero"/>
        <c:crossBetween val="between"/>
      </c:valAx>
      <c:serAx>
        <c:axId val="105310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105448960"/>
        <c:crosses val="autoZero"/>
      </c:serAx>
    </c:plotArea>
    <c:legend>
      <c:legendPos val="r"/>
      <c:layout>
        <c:manualLayout>
          <c:xMode val="edge"/>
          <c:yMode val="edge"/>
          <c:x val="0.89309496238268937"/>
          <c:y val="0.17443209582691677"/>
          <c:w val="7.3215184755264784E-2"/>
          <c:h val="0.12240396576216361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15A2734-F21D-47EC-8566-1A311F005BED}" type="datetimeFigureOut">
              <a:rPr lang="en-GB" smtClean="0"/>
              <a:t>15/11/2018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758889"/>
            <a:ext cx="5511800" cy="4508421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597" y="9516038"/>
            <a:ext cx="2985558" cy="500936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5E21661-7856-403A-A04E-FD32A0A19C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500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C1CF-5B0A-43B5-9B85-C2422033E603}" type="datetime1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0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57633-5976-41A0-9124-48E815084969}" type="datetime1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62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84DF-E6BA-4D1E-B891-0C7646578495}" type="datetime1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51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7FAD3-8549-4FCD-82FD-937FEE3887C2}" type="datetime1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0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A7526-3832-429B-AB99-2E49BD6EA858}" type="datetime1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5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7BCE8-11C0-48DC-8BA4-A38BE310CD72}" type="datetime1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3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7ABEE-B063-484A-83F6-CAE1C8DDD2B3}" type="datetime1">
              <a:rPr lang="en-US" smtClean="0"/>
              <a:t>11/15/2018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26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1CF8F-A3E9-4087-A0EC-057B9443FCED}" type="datetime1">
              <a:rPr lang="en-US" smtClean="0"/>
              <a:t>11/15/2018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4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D483-856B-4C37-9EC3-94FAE6AD56A4}" type="datetime1">
              <a:rPr lang="en-US" smtClean="0"/>
              <a:t>11/15/2018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578BD-32B9-4128-BE29-FE4179B5309C}" type="datetime1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7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7D323-41C5-4811-99F9-048280653054}" type="datetime1">
              <a:rPr lang="en-US" smtClean="0"/>
              <a:t>11/15/2018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95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62ADC-0B92-4375-BCFE-7D9063E95B4F}" type="datetime1">
              <a:rPr lang="en-US" smtClean="0"/>
              <a:t>11/15/2018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60088-E754-2F4A-9778-4C156F4F9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40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9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AED33F"/>
          </a:solidFill>
        </p:spPr>
        <p:txBody>
          <a:bodyPr>
            <a:normAutofit fontScale="90000"/>
          </a:bodyPr>
          <a:lstStyle/>
          <a:p>
            <a: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  <a:t/>
            </a:r>
            <a:b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</a:br>
            <a: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  <a:t> Proposed </a:t>
            </a:r>
            <a:r>
              <a:rPr lang="en-GB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Development </a:t>
            </a:r>
            <a: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  <a:t>in Calne Town </a:t>
            </a:r>
            <a:r>
              <a:rPr lang="en-GB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Centre</a:t>
            </a:r>
            <a: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  <a:t/>
            </a:r>
            <a:b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</a:b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2400" y="1530609"/>
            <a:ext cx="63330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Verdana"/>
                <a:cs typeface="Verdana"/>
              </a:rPr>
              <a:t>“We need your views”</a:t>
            </a:r>
          </a:p>
          <a:p>
            <a:pPr algn="ctr"/>
            <a:endParaRPr lang="en-US" sz="3200" b="1" dirty="0">
              <a:latin typeface="Verdana"/>
              <a:cs typeface="Verdana"/>
            </a:endParaRPr>
          </a:p>
          <a:p>
            <a:pPr algn="ctr"/>
            <a:r>
              <a:rPr lang="en-US" sz="3200" b="1" dirty="0" smtClean="0">
                <a:latin typeface="Verdana"/>
                <a:cs typeface="Verdana"/>
              </a:rPr>
              <a:t> </a:t>
            </a:r>
            <a:r>
              <a:rPr lang="en-US" sz="2800" b="1" dirty="0" smtClean="0">
                <a:latin typeface="Verdana"/>
                <a:cs typeface="Verdana"/>
              </a:rPr>
              <a:t>Community </a:t>
            </a:r>
            <a:r>
              <a:rPr lang="en-US" sz="2800" b="1" dirty="0">
                <a:latin typeface="Verdana"/>
                <a:cs typeface="Verdana"/>
              </a:rPr>
              <a:t>Survey </a:t>
            </a:r>
            <a:r>
              <a:rPr lang="en-US" sz="2800" b="1" dirty="0" smtClean="0">
                <a:latin typeface="Verdana"/>
                <a:cs typeface="Verdana"/>
              </a:rPr>
              <a:t>Results</a:t>
            </a:r>
          </a:p>
          <a:p>
            <a:pPr algn="ctr"/>
            <a:endParaRPr lang="en-US" sz="3200" b="1" dirty="0">
              <a:latin typeface="Verdana"/>
              <a:cs typeface="Verdana"/>
            </a:endParaRPr>
          </a:p>
          <a:p>
            <a:pPr algn="ctr"/>
            <a:r>
              <a:rPr lang="en-US" sz="2400" b="1" dirty="0" smtClean="0">
                <a:latin typeface="Verdana"/>
                <a:cs typeface="Verdana"/>
              </a:rPr>
              <a:t>Malcolm Gull</a:t>
            </a:r>
          </a:p>
          <a:p>
            <a:pPr algn="ctr"/>
            <a:endParaRPr lang="en-US" sz="2400" b="1" dirty="0" smtClean="0">
              <a:latin typeface="Verdana"/>
              <a:cs typeface="Verdana"/>
            </a:endParaRPr>
          </a:p>
          <a:p>
            <a:pPr algn="ctr"/>
            <a:r>
              <a:rPr lang="en-US" sz="2400" b="1" dirty="0" smtClean="0">
                <a:latin typeface="Verdana"/>
                <a:cs typeface="Verdana"/>
              </a:rPr>
              <a:t>Secretary, Calne Our Place</a:t>
            </a:r>
            <a:endParaRPr lang="en-US" sz="2400" b="1" dirty="0">
              <a:latin typeface="Verdana"/>
              <a:cs typeface="Verdana"/>
            </a:endParaRPr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92" y="274638"/>
            <a:ext cx="8182708" cy="788618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Option 1:- Churchill Application Comments ‘No’ (3)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67279" y="1222744"/>
            <a:ext cx="8229600" cy="4176431"/>
          </a:xfrm>
        </p:spPr>
        <p:txBody>
          <a:bodyPr>
            <a:normAutofit/>
          </a:bodyPr>
          <a:lstStyle/>
          <a:p>
            <a:r>
              <a:rPr lang="en-GB" sz="2000" b="1" dirty="0" smtClean="0"/>
              <a:t>Key </a:t>
            </a:r>
            <a:r>
              <a:rPr lang="en-GB" sz="2000" b="1" dirty="0"/>
              <a:t>Objective No.6  ‘Encourage new young retail businesses via start-up/seed units and pop-up shops</a:t>
            </a:r>
            <a:r>
              <a:rPr lang="en-GB" sz="2000" b="1" dirty="0" smtClean="0"/>
              <a:t>’</a:t>
            </a:r>
          </a:p>
          <a:p>
            <a:pPr lvl="1"/>
            <a:r>
              <a:rPr lang="en-US" sz="1800" b="1" dirty="0" smtClean="0"/>
              <a:t>8</a:t>
            </a:r>
            <a:r>
              <a:rPr lang="en-US" sz="1800" dirty="0" smtClean="0"/>
              <a:t> </a:t>
            </a:r>
            <a:r>
              <a:rPr lang="en-US" sz="1800" dirty="0"/>
              <a:t>comments</a:t>
            </a:r>
          </a:p>
          <a:p>
            <a:pPr lvl="2"/>
            <a:r>
              <a:rPr lang="en-US" sz="1800" dirty="0"/>
              <a:t>E.g. </a:t>
            </a:r>
            <a:r>
              <a:rPr lang="en-US" sz="1800" dirty="0" smtClean="0"/>
              <a:t>“</a:t>
            </a:r>
            <a:r>
              <a:rPr lang="en-US" sz="1800" dirty="0"/>
              <a:t>Calne needs more retail opportunities in the </a:t>
            </a:r>
            <a:r>
              <a:rPr lang="en-US" sz="1800" dirty="0" err="1"/>
              <a:t>centre</a:t>
            </a:r>
            <a:r>
              <a:rPr lang="en-US" sz="1800" dirty="0"/>
              <a:t> of Calne - we have a lovely town with parts of the </a:t>
            </a:r>
            <a:r>
              <a:rPr lang="en-US" sz="1800" dirty="0" err="1"/>
              <a:t>centre</a:t>
            </a:r>
            <a:r>
              <a:rPr lang="en-US" sz="1800" dirty="0"/>
              <a:t> being beautiful but most people have to go outside of Calne for their retail needs. I am not a life-long resident of Calne - I have only lived here 37 years but the difference in the number of and variety of shops from when I first fell in love with the town to now is quite shocking</a:t>
            </a:r>
            <a:r>
              <a:rPr lang="en-GB" sz="1800" dirty="0" smtClean="0"/>
              <a:t>”.</a:t>
            </a:r>
          </a:p>
          <a:p>
            <a:r>
              <a:rPr lang="en-GB" sz="2000" b="1" dirty="0" smtClean="0"/>
              <a:t>Key </a:t>
            </a:r>
            <a:r>
              <a:rPr lang="en-GB" sz="2000" b="1" dirty="0"/>
              <a:t>Objective No.7  ‘Provide a quality nightlife experience</a:t>
            </a:r>
            <a:r>
              <a:rPr lang="en-GB" sz="2000" b="1" dirty="0" smtClean="0"/>
              <a:t>’</a:t>
            </a:r>
          </a:p>
          <a:p>
            <a:pPr lvl="1"/>
            <a:r>
              <a:rPr lang="en-US" sz="1800" b="1" dirty="0" smtClean="0"/>
              <a:t>32</a:t>
            </a:r>
            <a:r>
              <a:rPr lang="en-US" sz="1800" dirty="0" smtClean="0"/>
              <a:t> comments</a:t>
            </a:r>
          </a:p>
          <a:p>
            <a:pPr lvl="2"/>
            <a:r>
              <a:rPr lang="en-US" sz="1800" dirty="0" smtClean="0"/>
              <a:t>E.g. “</a:t>
            </a:r>
            <a:r>
              <a:rPr lang="en-GB" sz="1800" dirty="0" smtClean="0"/>
              <a:t>Although </a:t>
            </a:r>
            <a:r>
              <a:rPr lang="en-GB" sz="1800" dirty="0"/>
              <a:t>elderly people will choose to be in the town centre for easy access, if we want to promote the </a:t>
            </a:r>
            <a:r>
              <a:rPr lang="en-GB" sz="1800" dirty="0" smtClean="0"/>
              <a:t>nightlife, </a:t>
            </a:r>
            <a:r>
              <a:rPr lang="en-GB" sz="1800" dirty="0"/>
              <a:t>will it be too noisy for them</a:t>
            </a:r>
            <a:r>
              <a:rPr lang="en-GB" sz="1800" dirty="0" smtClean="0"/>
              <a:t>?”</a:t>
            </a:r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10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1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rgbClr val="124E4A"/>
                </a:solidFill>
                <a:latin typeface="Uniform Medium"/>
                <a:cs typeface="Uniform Medium"/>
              </a:rPr>
              <a:t>Churchill Application Survey </a:t>
            </a:r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Results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113263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Distribution of comments against Key Objectives</a:t>
            </a:r>
            <a:endParaRPr lang="en-GB" sz="2400" b="1" dirty="0"/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132924"/>
              </p:ext>
            </p:extLst>
          </p:nvPr>
        </p:nvGraphicFramePr>
        <p:xfrm>
          <a:off x="1447800" y="1842977"/>
          <a:ext cx="6248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746375"/>
              </p:ext>
            </p:extLst>
          </p:nvPr>
        </p:nvGraphicFramePr>
        <p:xfrm>
          <a:off x="1339701" y="1733457"/>
          <a:ext cx="6822151" cy="4052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9621959"/>
              </p:ext>
            </p:extLst>
          </p:nvPr>
        </p:nvGraphicFramePr>
        <p:xfrm>
          <a:off x="847023" y="1349858"/>
          <a:ext cx="7162394" cy="43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640851"/>
              </p:ext>
            </p:extLst>
          </p:nvPr>
        </p:nvGraphicFramePr>
        <p:xfrm>
          <a:off x="990803" y="1113264"/>
          <a:ext cx="7162394" cy="4755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44843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Baptist Church Proposal Survey Results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317959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Option 2 </a:t>
            </a:r>
            <a:r>
              <a:rPr lang="en-GB" sz="2400" b="1" dirty="0"/>
              <a:t>:- Do you support the proposal put forward by the Calne Baptist </a:t>
            </a:r>
            <a:r>
              <a:rPr lang="en-GB" sz="2400" b="1" dirty="0" smtClean="0"/>
              <a:t>Church   Yes/No?</a:t>
            </a:r>
            <a:endParaRPr lang="en-GB" sz="2400" b="1" dirty="0"/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51326"/>
              </p:ext>
            </p:extLst>
          </p:nvPr>
        </p:nvGraphicFramePr>
        <p:xfrm>
          <a:off x="1447800" y="1842977"/>
          <a:ext cx="6248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3920079"/>
              </p:ext>
            </p:extLst>
          </p:nvPr>
        </p:nvGraphicFramePr>
        <p:xfrm>
          <a:off x="1339701" y="1733457"/>
          <a:ext cx="6822151" cy="40523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236853"/>
              </p:ext>
            </p:extLst>
          </p:nvPr>
        </p:nvGraphicFramePr>
        <p:xfrm>
          <a:off x="999459" y="1403499"/>
          <a:ext cx="7162394" cy="43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69181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AED33F"/>
          </a:solidFill>
        </p:spPr>
        <p:txBody>
          <a:bodyPr>
            <a:normAutofit fontScale="90000"/>
          </a:bodyPr>
          <a:lstStyle/>
          <a:p>
            <a: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  <a:t/>
            </a:r>
            <a:b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</a:br>
            <a: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  <a:t> Proposed </a:t>
            </a:r>
            <a:r>
              <a:rPr lang="en-GB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Development </a:t>
            </a:r>
            <a: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  <a:t>in Calne Town </a:t>
            </a:r>
            <a:r>
              <a:rPr lang="en-GB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Centre</a:t>
            </a:r>
            <a: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  <a:t/>
            </a:r>
            <a:br>
              <a:rPr lang="en-GB" sz="2400" b="1" dirty="0">
                <a:solidFill>
                  <a:srgbClr val="124E4A"/>
                </a:solidFill>
                <a:latin typeface="Uniform Medium"/>
                <a:cs typeface="Uniform Medium"/>
              </a:rPr>
            </a:b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9702" y="2849046"/>
            <a:ext cx="6333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Verdana"/>
                <a:cs typeface="Verdana"/>
              </a:rPr>
              <a:t>Thank You</a:t>
            </a:r>
            <a:endParaRPr lang="en-US" sz="4000" b="1" dirty="0">
              <a:latin typeface="Verdana"/>
              <a:cs typeface="Verdana"/>
            </a:endParaRPr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53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Community Feedback Methodology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2148" y="1315101"/>
            <a:ext cx="7298268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Verdana"/>
                <a:cs typeface="Verdana"/>
              </a:rPr>
              <a:t>5000 leaflets distributed to households / businesses / community venues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Verdana"/>
                <a:cs typeface="Verdana"/>
              </a:rPr>
              <a:t>Leaflet presented 2 options for consideration:-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Verdana"/>
                <a:cs typeface="Verdana"/>
              </a:rPr>
              <a:t>Option 1: </a:t>
            </a:r>
            <a:r>
              <a:rPr lang="en-GB" sz="2000" dirty="0" smtClean="0">
                <a:latin typeface="Verdana"/>
                <a:cs typeface="Verdana"/>
              </a:rPr>
              <a:t>Churchill Retirement Living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Verdana"/>
                <a:cs typeface="Verdana"/>
              </a:rPr>
              <a:t>Option 2: </a:t>
            </a:r>
            <a:r>
              <a:rPr lang="en-GB" sz="2000" dirty="0" smtClean="0">
                <a:latin typeface="Verdana"/>
                <a:cs typeface="Verdana"/>
              </a:rPr>
              <a:t>Baptist Church Community Space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Verdana"/>
                <a:cs typeface="Verdana"/>
              </a:rPr>
              <a:t>Leaflet ‘signposted’ both the on-line survey &amp; Wiltshire Planning Officer address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000" b="1" dirty="0" smtClean="0">
                <a:latin typeface="Verdana"/>
                <a:cs typeface="Verdana"/>
              </a:rPr>
              <a:t>Awareness campaign using social media</a:t>
            </a:r>
            <a:endParaRPr lang="en-GB" sz="2000" b="1" dirty="0" smtClean="0">
              <a:latin typeface="Verdana"/>
              <a:cs typeface="Verdana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Verdana"/>
                <a:cs typeface="Verdana"/>
              </a:rPr>
              <a:t>On-line </a:t>
            </a:r>
            <a:r>
              <a:rPr lang="en-GB" sz="2000" b="1" dirty="0">
                <a:latin typeface="Verdana"/>
                <a:cs typeface="Verdana"/>
              </a:rPr>
              <a:t>survey </a:t>
            </a:r>
            <a:r>
              <a:rPr lang="en-GB" sz="2000" b="1" dirty="0" smtClean="0">
                <a:latin typeface="Verdana"/>
                <a:cs typeface="Verdana"/>
              </a:rPr>
              <a:t>by </a:t>
            </a:r>
            <a:r>
              <a:rPr lang="en-GB" sz="2000" b="1" dirty="0">
                <a:latin typeface="Verdana"/>
                <a:cs typeface="Verdana"/>
              </a:rPr>
              <a:t>SurveyHero.com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GB" sz="2000" b="1" dirty="0" smtClean="0">
              <a:latin typeface="Verdana"/>
              <a:cs typeface="Verdana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b="1" dirty="0">
              <a:latin typeface="Verdana"/>
              <a:cs typeface="Verdana"/>
            </a:endParaRPr>
          </a:p>
          <a:p>
            <a:endParaRPr lang="en-GB" b="1" dirty="0">
              <a:latin typeface="Verdana"/>
              <a:cs typeface="Verdana"/>
            </a:endParaRPr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Community Feedback Analysis Summary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4092" y="924076"/>
            <a:ext cx="8182708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>
                <a:latin typeface="Verdana"/>
                <a:cs typeface="Verdana"/>
              </a:rPr>
              <a:t>On-line </a:t>
            </a:r>
            <a:r>
              <a:rPr lang="en-GB" sz="2000" b="1" dirty="0" smtClean="0">
                <a:latin typeface="Verdana"/>
                <a:cs typeface="Verdana"/>
              </a:rPr>
              <a:t>(yes/no) analysis </a:t>
            </a:r>
            <a:r>
              <a:rPr lang="en-GB" sz="2000" b="1" dirty="0">
                <a:latin typeface="Verdana"/>
                <a:cs typeface="Verdana"/>
              </a:rPr>
              <a:t>by SurveyHero.com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Verdana"/>
                <a:cs typeface="Verdana"/>
              </a:rPr>
              <a:t>Residents – </a:t>
            </a:r>
            <a:r>
              <a:rPr lang="en-US" sz="2000" b="1" dirty="0">
                <a:latin typeface="Verdana"/>
                <a:cs typeface="Verdana"/>
              </a:rPr>
              <a:t>99.15% / </a:t>
            </a:r>
            <a:r>
              <a:rPr lang="en-US" sz="2000" dirty="0">
                <a:latin typeface="Verdana"/>
                <a:cs typeface="Verdana"/>
              </a:rPr>
              <a:t>Business – </a:t>
            </a:r>
            <a:r>
              <a:rPr lang="en-US" sz="2000" b="1" dirty="0">
                <a:latin typeface="Verdana"/>
                <a:cs typeface="Verdana"/>
              </a:rPr>
              <a:t>0.85%</a:t>
            </a:r>
          </a:p>
          <a:p>
            <a:pPr marL="1257300" lvl="2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Verdana"/>
                <a:cs typeface="Verdana"/>
              </a:rPr>
              <a:t>All within SN11 postcode 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2000" b="1" dirty="0" smtClean="0">
                <a:latin typeface="Verdana"/>
                <a:cs typeface="Verdana"/>
              </a:rPr>
              <a:t>Total on-line responses (yes/no):-  </a:t>
            </a:r>
            <a:endParaRPr lang="en-GB" sz="2000" b="1" dirty="0">
              <a:latin typeface="Verdana"/>
              <a:cs typeface="Verdana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smtClean="0">
                <a:latin typeface="Verdana"/>
                <a:cs typeface="Verdana"/>
              </a:rPr>
              <a:t>Option 1: Churchill </a:t>
            </a:r>
            <a:r>
              <a:rPr lang="en-GB" dirty="0">
                <a:latin typeface="Verdana"/>
                <a:cs typeface="Verdana"/>
              </a:rPr>
              <a:t>– </a:t>
            </a:r>
            <a:r>
              <a:rPr lang="en-GB" sz="2000" b="1" dirty="0" smtClean="0">
                <a:latin typeface="Verdana"/>
                <a:cs typeface="Verdana"/>
              </a:rPr>
              <a:t>473</a:t>
            </a:r>
            <a:r>
              <a:rPr lang="en-GB" b="1" dirty="0" smtClean="0">
                <a:latin typeface="Verdana"/>
                <a:cs typeface="Verdana"/>
              </a:rPr>
              <a:t> </a:t>
            </a:r>
            <a:r>
              <a:rPr lang="en-GB" dirty="0" smtClean="0">
                <a:latin typeface="Verdana"/>
                <a:cs typeface="Verdana"/>
              </a:rPr>
              <a:t>(9.46%)</a:t>
            </a:r>
            <a:endParaRPr lang="en-GB" dirty="0">
              <a:latin typeface="Verdana"/>
              <a:cs typeface="Verdana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smtClean="0">
                <a:latin typeface="Verdana"/>
                <a:cs typeface="Verdana"/>
              </a:rPr>
              <a:t>Option 2: Baptist </a:t>
            </a:r>
            <a:r>
              <a:rPr lang="en-GB" dirty="0">
                <a:latin typeface="Verdana"/>
                <a:cs typeface="Verdana"/>
              </a:rPr>
              <a:t>Church </a:t>
            </a:r>
            <a:r>
              <a:rPr lang="en-GB" b="1" dirty="0">
                <a:latin typeface="Verdana"/>
                <a:cs typeface="Verdana"/>
              </a:rPr>
              <a:t>– </a:t>
            </a:r>
            <a:r>
              <a:rPr lang="en-GB" sz="2000" b="1" dirty="0" smtClean="0">
                <a:latin typeface="Verdana"/>
                <a:cs typeface="Verdana"/>
              </a:rPr>
              <a:t>467</a:t>
            </a:r>
            <a:r>
              <a:rPr lang="en-GB" b="1" dirty="0" smtClean="0">
                <a:latin typeface="Verdana"/>
                <a:cs typeface="Verdana"/>
              </a:rPr>
              <a:t> </a:t>
            </a:r>
            <a:r>
              <a:rPr lang="en-GB" dirty="0">
                <a:latin typeface="Verdana"/>
                <a:cs typeface="Verdana"/>
              </a:rPr>
              <a:t>(</a:t>
            </a:r>
            <a:r>
              <a:rPr lang="en-GB" dirty="0" smtClean="0">
                <a:latin typeface="Verdana"/>
                <a:cs typeface="Verdana"/>
              </a:rPr>
              <a:t>9.34%)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dirty="0" smtClean="0">
                <a:latin typeface="Verdana"/>
                <a:cs typeface="Verdana"/>
              </a:rPr>
              <a:t>Total on-line comments:-  </a:t>
            </a:r>
            <a:endParaRPr lang="en-GB" sz="2000" b="1" dirty="0">
              <a:latin typeface="Verdana"/>
              <a:cs typeface="Verdana"/>
            </a:endParaRP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smtClean="0">
                <a:latin typeface="Verdana"/>
                <a:cs typeface="Verdana"/>
              </a:rPr>
              <a:t>Option 1*: Churchill </a:t>
            </a:r>
            <a:r>
              <a:rPr lang="en-GB" dirty="0">
                <a:latin typeface="Verdana"/>
                <a:cs typeface="Verdana"/>
              </a:rPr>
              <a:t>–</a:t>
            </a:r>
            <a:r>
              <a:rPr lang="en-GB" b="1" dirty="0">
                <a:latin typeface="Verdana"/>
                <a:cs typeface="Verdana"/>
              </a:rPr>
              <a:t> </a:t>
            </a:r>
            <a:r>
              <a:rPr lang="en-GB" sz="2000" b="1" dirty="0" smtClean="0">
                <a:latin typeface="Verdana"/>
                <a:cs typeface="Verdana"/>
              </a:rPr>
              <a:t>472</a:t>
            </a:r>
            <a:r>
              <a:rPr lang="en-GB" b="1" dirty="0" smtClean="0">
                <a:latin typeface="Verdana"/>
                <a:cs typeface="Verdana"/>
              </a:rPr>
              <a:t> </a:t>
            </a:r>
            <a:r>
              <a:rPr lang="en-GB" dirty="0" smtClean="0">
                <a:latin typeface="Verdana"/>
                <a:cs typeface="Verdana"/>
              </a:rPr>
              <a:t>(Yes – </a:t>
            </a:r>
            <a:r>
              <a:rPr lang="en-GB" b="1" dirty="0" smtClean="0">
                <a:latin typeface="Verdana"/>
                <a:cs typeface="Verdana"/>
              </a:rPr>
              <a:t>18.8%</a:t>
            </a:r>
            <a:r>
              <a:rPr lang="en-GB" dirty="0" smtClean="0">
                <a:latin typeface="Verdana"/>
                <a:cs typeface="Verdana"/>
              </a:rPr>
              <a:t>, No – </a:t>
            </a:r>
            <a:r>
              <a:rPr lang="en-GB" b="1" dirty="0" smtClean="0">
                <a:latin typeface="Verdana"/>
                <a:cs typeface="Verdana"/>
              </a:rPr>
              <a:t>81.2%</a:t>
            </a:r>
            <a:r>
              <a:rPr lang="en-GB" dirty="0" smtClean="0">
                <a:latin typeface="Verdana"/>
                <a:cs typeface="Verdana"/>
              </a:rPr>
              <a:t>)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dirty="0" smtClean="0">
                <a:latin typeface="Verdana"/>
                <a:cs typeface="Verdana"/>
              </a:rPr>
              <a:t>Option 2: Baptist </a:t>
            </a:r>
            <a:r>
              <a:rPr lang="en-GB" dirty="0">
                <a:latin typeface="Verdana"/>
                <a:cs typeface="Verdana"/>
              </a:rPr>
              <a:t>Church – </a:t>
            </a:r>
            <a:r>
              <a:rPr lang="en-GB" sz="2000" b="1" dirty="0" smtClean="0">
                <a:latin typeface="Verdana"/>
                <a:cs typeface="Verdana"/>
              </a:rPr>
              <a:t>465</a:t>
            </a:r>
            <a:r>
              <a:rPr lang="en-GB" b="1" dirty="0" smtClean="0">
                <a:latin typeface="Verdana"/>
                <a:cs typeface="Verdana"/>
              </a:rPr>
              <a:t> </a:t>
            </a:r>
            <a:r>
              <a:rPr lang="en-GB" dirty="0" smtClean="0">
                <a:latin typeface="Verdana"/>
                <a:cs typeface="Verdana"/>
              </a:rPr>
              <a:t>(Yes – </a:t>
            </a:r>
            <a:r>
              <a:rPr lang="en-GB" b="1" dirty="0" smtClean="0">
                <a:latin typeface="Verdana"/>
                <a:cs typeface="Verdana"/>
              </a:rPr>
              <a:t>80.9%</a:t>
            </a:r>
            <a:r>
              <a:rPr lang="en-GB" dirty="0" smtClean="0">
                <a:latin typeface="Verdana"/>
                <a:cs typeface="Verdana"/>
              </a:rPr>
              <a:t>, No – </a:t>
            </a:r>
            <a:r>
              <a:rPr lang="en-GB" b="1" dirty="0" smtClean="0">
                <a:latin typeface="Verdana"/>
                <a:cs typeface="Verdana"/>
              </a:rPr>
              <a:t>19.1%</a:t>
            </a:r>
            <a:r>
              <a:rPr lang="en-GB" dirty="0" smtClean="0">
                <a:latin typeface="Verdana"/>
                <a:cs typeface="Verdana"/>
              </a:rPr>
              <a:t>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Verdana"/>
                <a:cs typeface="Verdana"/>
              </a:rPr>
              <a:t>*Themed against Key Objectives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GB" sz="2000" b="1" dirty="0">
              <a:latin typeface="Verdana"/>
              <a:cs typeface="Verdana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GB" b="1" dirty="0">
              <a:latin typeface="Verdana"/>
              <a:cs typeface="Verdana"/>
            </a:endParaRPr>
          </a:p>
          <a:p>
            <a:endParaRPr lang="en-GB" b="1" dirty="0">
              <a:latin typeface="Verdana"/>
              <a:cs typeface="Verdana"/>
            </a:endParaRPr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7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Churchill Application Survey Results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317959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Option  1:- Do </a:t>
            </a:r>
            <a:r>
              <a:rPr lang="en-GB" sz="2400" b="1" dirty="0"/>
              <a:t>you support the Churchill Retirement Living planning application for </a:t>
            </a:r>
            <a:r>
              <a:rPr lang="en-GB" sz="2400" b="1" dirty="0" smtClean="0"/>
              <a:t>39 </a:t>
            </a:r>
            <a:r>
              <a:rPr lang="en-GB" sz="2400" b="1" dirty="0"/>
              <a:t>retirement apartments in the centre of </a:t>
            </a:r>
            <a:r>
              <a:rPr lang="en-GB" sz="2400" b="1" dirty="0" smtClean="0"/>
              <a:t>Calne, Yes/No?</a:t>
            </a:r>
            <a:endParaRPr lang="en-GB" sz="2400" b="1" dirty="0"/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0389085"/>
              </p:ext>
            </p:extLst>
          </p:nvPr>
        </p:nvGraphicFramePr>
        <p:xfrm>
          <a:off x="1940169" y="1658680"/>
          <a:ext cx="5821598" cy="37831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008472"/>
              </p:ext>
            </p:extLst>
          </p:nvPr>
        </p:nvGraphicFramePr>
        <p:xfrm>
          <a:off x="1020726" y="1370644"/>
          <a:ext cx="7141127" cy="5346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5910550"/>
              </p:ext>
            </p:extLst>
          </p:nvPr>
        </p:nvGraphicFramePr>
        <p:xfrm>
          <a:off x="1722473" y="1446029"/>
          <a:ext cx="6921981" cy="4771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6896962"/>
              </p:ext>
            </p:extLst>
          </p:nvPr>
        </p:nvGraphicFramePr>
        <p:xfrm>
          <a:off x="1722473" y="2764466"/>
          <a:ext cx="6847368" cy="4359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7773796"/>
              </p:ext>
            </p:extLst>
          </p:nvPr>
        </p:nvGraphicFramePr>
        <p:xfrm>
          <a:off x="1211976" y="1370644"/>
          <a:ext cx="7272804" cy="4721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88520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92" y="274638"/>
            <a:ext cx="8182708" cy="788618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Option 1:- Churchill Application Comments – ‘Yes’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9793" y="1063256"/>
            <a:ext cx="8229600" cy="4860889"/>
          </a:xfrm>
        </p:spPr>
        <p:txBody>
          <a:bodyPr>
            <a:normAutofit/>
          </a:bodyPr>
          <a:lstStyle/>
          <a:p>
            <a:r>
              <a:rPr lang="en-GB" sz="2000" b="1" dirty="0"/>
              <a:t>Key Objective No.1  ‘Provide an exciting and vibrant centre which supports an active community</a:t>
            </a:r>
            <a:r>
              <a:rPr lang="en-GB" sz="2000" b="1" dirty="0" smtClean="0"/>
              <a:t>’</a:t>
            </a:r>
          </a:p>
          <a:p>
            <a:pPr lvl="1"/>
            <a:r>
              <a:rPr lang="en-GB" sz="1800" b="1" dirty="0" smtClean="0"/>
              <a:t>18</a:t>
            </a:r>
            <a:r>
              <a:rPr lang="en-GB" sz="1800" dirty="0" smtClean="0"/>
              <a:t> comments</a:t>
            </a:r>
          </a:p>
          <a:p>
            <a:pPr lvl="2"/>
            <a:r>
              <a:rPr lang="en-US" sz="1800" dirty="0" smtClean="0"/>
              <a:t>E.g. “</a:t>
            </a:r>
            <a:r>
              <a:rPr lang="en-GB" sz="1800" dirty="0" smtClean="0"/>
              <a:t>With </a:t>
            </a:r>
            <a:r>
              <a:rPr lang="en-GB" sz="1800" dirty="0"/>
              <a:t>a retirement home at the centre of the town this could provide the older people with easy access to the shops and cafes in the area. </a:t>
            </a:r>
            <a:r>
              <a:rPr lang="en-GB" sz="1800" dirty="0" smtClean="0"/>
              <a:t>As </a:t>
            </a:r>
            <a:r>
              <a:rPr lang="en-GB" sz="1800" dirty="0"/>
              <a:t>there are a number </a:t>
            </a:r>
            <a:r>
              <a:rPr lang="en-GB" sz="1800" dirty="0" smtClean="0"/>
              <a:t>shops that </a:t>
            </a:r>
            <a:r>
              <a:rPr lang="en-GB" sz="1800" dirty="0"/>
              <a:t>have been empty for some considerable </a:t>
            </a:r>
            <a:r>
              <a:rPr lang="en-GB" sz="1800" dirty="0" smtClean="0"/>
              <a:t>time there </a:t>
            </a:r>
            <a:r>
              <a:rPr lang="en-GB" sz="1800" dirty="0"/>
              <a:t>has to be a limit on how many new shops are built if they too will stand </a:t>
            </a:r>
            <a:r>
              <a:rPr lang="en-GB" sz="1800" dirty="0" smtClean="0"/>
              <a:t>empty”.</a:t>
            </a:r>
          </a:p>
          <a:p>
            <a:r>
              <a:rPr lang="en-GB" sz="2000" b="1" dirty="0"/>
              <a:t>Key Objective No.2  ‘Supporting the growth of retail operations in the town centre</a:t>
            </a:r>
            <a:r>
              <a:rPr lang="en-GB" sz="2000" b="1" dirty="0" smtClean="0"/>
              <a:t>’</a:t>
            </a:r>
          </a:p>
          <a:p>
            <a:pPr lvl="1"/>
            <a:r>
              <a:rPr lang="en-GB" sz="1800" b="1" dirty="0" smtClean="0"/>
              <a:t>17</a:t>
            </a:r>
            <a:r>
              <a:rPr lang="en-GB" sz="1800" dirty="0" smtClean="0"/>
              <a:t> comments</a:t>
            </a:r>
          </a:p>
          <a:p>
            <a:pPr lvl="2"/>
            <a:r>
              <a:rPr lang="en-GB" sz="1800" dirty="0" smtClean="0"/>
              <a:t>E.g. “It </a:t>
            </a:r>
            <a:r>
              <a:rPr lang="en-GB" sz="1800" dirty="0"/>
              <a:t>would be great to provide a place for older residents to downsize and stay within Calne. This site is the ideal position because it provides easy access to green spaces and retail </a:t>
            </a:r>
            <a:r>
              <a:rPr lang="en-GB" sz="1800" dirty="0" smtClean="0"/>
              <a:t>outlets”</a:t>
            </a:r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92" y="274638"/>
            <a:ext cx="8182708" cy="788618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Option 1:- Churchill Application Comments  - ‘Yes’ (2)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9793" y="1063256"/>
            <a:ext cx="8229600" cy="4860889"/>
          </a:xfrm>
        </p:spPr>
        <p:txBody>
          <a:bodyPr>
            <a:normAutofit/>
          </a:bodyPr>
          <a:lstStyle/>
          <a:p>
            <a:r>
              <a:rPr lang="en-GB" sz="2000" b="1" dirty="0"/>
              <a:t>Key Objective No.3  ‘Supporting social and cultural activities’</a:t>
            </a:r>
          </a:p>
          <a:p>
            <a:pPr lvl="1"/>
            <a:r>
              <a:rPr lang="en-GB" sz="1800" b="1" dirty="0" smtClean="0"/>
              <a:t>14</a:t>
            </a:r>
            <a:r>
              <a:rPr lang="en-GB" sz="1800" dirty="0" smtClean="0"/>
              <a:t> </a:t>
            </a:r>
            <a:r>
              <a:rPr lang="en-GB" sz="1800" dirty="0"/>
              <a:t>comments</a:t>
            </a:r>
          </a:p>
          <a:p>
            <a:pPr lvl="2"/>
            <a:r>
              <a:rPr lang="en-GB" sz="1800" dirty="0"/>
              <a:t>E.g. “There is a big demand for retirement accommodation and this should be sited as near to the town centre as possible, to allow the residents as much independence as possible</a:t>
            </a:r>
            <a:r>
              <a:rPr lang="en-GB" sz="1800" dirty="0" smtClean="0"/>
              <a:t>”.</a:t>
            </a:r>
          </a:p>
          <a:p>
            <a:r>
              <a:rPr lang="en-GB" sz="2000" b="1" dirty="0"/>
              <a:t>Key Objective No.4  ‘Improving the public realm</a:t>
            </a:r>
            <a:r>
              <a:rPr lang="en-GB" sz="2000" b="1" dirty="0" smtClean="0"/>
              <a:t>’</a:t>
            </a:r>
          </a:p>
          <a:p>
            <a:pPr lvl="1"/>
            <a:r>
              <a:rPr lang="en-US" sz="1800" b="1" dirty="0" smtClean="0"/>
              <a:t>16</a:t>
            </a:r>
            <a:r>
              <a:rPr lang="en-US" sz="1800" dirty="0" smtClean="0"/>
              <a:t> comments</a:t>
            </a:r>
            <a:endParaRPr lang="en-GB" sz="1800" dirty="0"/>
          </a:p>
          <a:p>
            <a:pPr lvl="2"/>
            <a:r>
              <a:rPr lang="en-US" sz="1800" dirty="0" smtClean="0"/>
              <a:t>E.g. “</a:t>
            </a:r>
            <a:r>
              <a:rPr lang="en-GB" sz="1800" dirty="0" smtClean="0"/>
              <a:t>Providing </a:t>
            </a:r>
            <a:r>
              <a:rPr lang="en-GB" sz="1800" dirty="0"/>
              <a:t>retirement accommodation will allow older people to stay in Calne and may free up much needed properties for first time buyers and renters looking to </a:t>
            </a:r>
            <a:r>
              <a:rPr lang="en-GB" sz="1800" dirty="0" smtClean="0"/>
              <a:t>buy”.</a:t>
            </a:r>
          </a:p>
          <a:p>
            <a:r>
              <a:rPr lang="en-GB" sz="2000" b="1" dirty="0"/>
              <a:t>Key Objective No.5  ‘Improving connectivity including pedestrians, cycle, public transport and vehicular links</a:t>
            </a:r>
            <a:r>
              <a:rPr lang="en-GB" sz="2000" b="1" dirty="0" smtClean="0"/>
              <a:t>’</a:t>
            </a:r>
          </a:p>
          <a:p>
            <a:pPr lvl="1"/>
            <a:r>
              <a:rPr lang="en-US" sz="1800" b="1" dirty="0" smtClean="0"/>
              <a:t>6</a:t>
            </a:r>
            <a:r>
              <a:rPr lang="en-US" sz="1800" dirty="0" smtClean="0"/>
              <a:t> comments</a:t>
            </a:r>
          </a:p>
          <a:p>
            <a:pPr lvl="2"/>
            <a:r>
              <a:rPr lang="en-US" sz="1800" dirty="0" smtClean="0"/>
              <a:t>E.g. “</a:t>
            </a:r>
            <a:r>
              <a:rPr lang="en-GB" sz="1800" dirty="0" smtClean="0"/>
              <a:t>Local </a:t>
            </a:r>
            <a:r>
              <a:rPr lang="en-GB" sz="1800" dirty="0"/>
              <a:t>living for the elderly, meaning inclusion and accessibility for them for local </a:t>
            </a:r>
            <a:r>
              <a:rPr lang="en-GB" sz="1800" dirty="0" smtClean="0"/>
              <a:t>services/facilities”.</a:t>
            </a:r>
            <a:endParaRPr lang="en-GB" sz="1800" dirty="0"/>
          </a:p>
          <a:p>
            <a:endParaRPr lang="en-GB" sz="2600" dirty="0"/>
          </a:p>
          <a:p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6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863318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92" y="274638"/>
            <a:ext cx="8182708" cy="788618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Option 1:- Churchill Application Comments ‘Yes’ (3)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14854" y="1780954"/>
            <a:ext cx="8229600" cy="3067493"/>
          </a:xfrm>
        </p:spPr>
        <p:txBody>
          <a:bodyPr>
            <a:normAutofit lnSpcReduction="10000"/>
          </a:bodyPr>
          <a:lstStyle/>
          <a:p>
            <a:r>
              <a:rPr lang="en-GB" sz="2000" b="1" dirty="0" smtClean="0"/>
              <a:t>Key </a:t>
            </a:r>
            <a:r>
              <a:rPr lang="en-GB" sz="2000" b="1" dirty="0"/>
              <a:t>Objective No.6  ‘Encourage new young retail businesses via start-up/seed units and pop-up shops</a:t>
            </a:r>
            <a:r>
              <a:rPr lang="en-GB" sz="2000" b="1" dirty="0" smtClean="0"/>
              <a:t>’</a:t>
            </a:r>
          </a:p>
          <a:p>
            <a:pPr lvl="1"/>
            <a:r>
              <a:rPr lang="en-US" sz="1800" b="1" dirty="0" smtClean="0"/>
              <a:t>2</a:t>
            </a:r>
            <a:r>
              <a:rPr lang="en-US" sz="1800" dirty="0" smtClean="0"/>
              <a:t> </a:t>
            </a:r>
            <a:r>
              <a:rPr lang="en-US" sz="1800" dirty="0"/>
              <a:t>comments</a:t>
            </a:r>
          </a:p>
          <a:p>
            <a:pPr lvl="2"/>
            <a:r>
              <a:rPr lang="en-US" sz="1800" dirty="0"/>
              <a:t>E.g. </a:t>
            </a:r>
            <a:r>
              <a:rPr lang="en-US" sz="1800" dirty="0" smtClean="0"/>
              <a:t>“</a:t>
            </a:r>
            <a:r>
              <a:rPr lang="en-GB" sz="1800" dirty="0" smtClean="0"/>
              <a:t>The </a:t>
            </a:r>
            <a:r>
              <a:rPr lang="en-GB" sz="1800" dirty="0"/>
              <a:t>design looks wonderful and it will hopefully provide a boost to the shops that are already trading. Hopefully the boost in residents in that part of town will provide more trade so we can fill the empty shops in </a:t>
            </a:r>
            <a:r>
              <a:rPr lang="en-GB" sz="1800" dirty="0" smtClean="0"/>
              <a:t>town”.</a:t>
            </a:r>
          </a:p>
          <a:p>
            <a:pPr marL="914400" lvl="2" indent="0">
              <a:buNone/>
            </a:pPr>
            <a:endParaRPr lang="en-GB" sz="1800" dirty="0"/>
          </a:p>
          <a:p>
            <a:r>
              <a:rPr lang="en-GB" sz="2000" b="1" dirty="0" smtClean="0"/>
              <a:t>Key </a:t>
            </a:r>
            <a:r>
              <a:rPr lang="en-GB" sz="2000" b="1" dirty="0"/>
              <a:t>Objective No.7  ‘Provide a quality nightlife experience</a:t>
            </a:r>
            <a:r>
              <a:rPr lang="en-GB" sz="2000" b="1" dirty="0" smtClean="0"/>
              <a:t>’</a:t>
            </a:r>
          </a:p>
          <a:p>
            <a:pPr lvl="1"/>
            <a:r>
              <a:rPr lang="en-US" sz="1800" b="1" dirty="0"/>
              <a:t>Nil</a:t>
            </a:r>
            <a:r>
              <a:rPr lang="en-US" sz="1800" dirty="0"/>
              <a:t> comments</a:t>
            </a:r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7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92" y="274638"/>
            <a:ext cx="8182708" cy="788618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Option 1:- Churchill Application Comments – ‘No’ (1)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9793" y="1063256"/>
            <a:ext cx="8229600" cy="4860889"/>
          </a:xfrm>
        </p:spPr>
        <p:txBody>
          <a:bodyPr>
            <a:normAutofit/>
          </a:bodyPr>
          <a:lstStyle/>
          <a:p>
            <a:r>
              <a:rPr lang="en-GB" sz="2000" b="1" dirty="0"/>
              <a:t>Key Objective No.1  ‘Provide an exciting and vibrant centre which supports an active community</a:t>
            </a:r>
            <a:r>
              <a:rPr lang="en-GB" sz="2000" b="1" dirty="0" smtClean="0"/>
              <a:t>’</a:t>
            </a:r>
          </a:p>
          <a:p>
            <a:pPr lvl="1"/>
            <a:r>
              <a:rPr lang="en-GB" sz="1800" b="1" dirty="0" smtClean="0"/>
              <a:t>170</a:t>
            </a:r>
            <a:r>
              <a:rPr lang="en-GB" sz="1800" dirty="0" smtClean="0"/>
              <a:t> comments</a:t>
            </a:r>
          </a:p>
          <a:p>
            <a:pPr lvl="2"/>
            <a:r>
              <a:rPr lang="en-US" sz="1800" dirty="0" smtClean="0"/>
              <a:t>E.g. “</a:t>
            </a:r>
            <a:r>
              <a:rPr lang="en-GB" sz="1800" dirty="0" smtClean="0"/>
              <a:t>In </a:t>
            </a:r>
            <a:r>
              <a:rPr lang="en-GB" sz="1800" dirty="0"/>
              <a:t>Calne town centre, residents, visitors and tourists expect to find the usual facilities of a traditional market town, </a:t>
            </a:r>
            <a:r>
              <a:rPr lang="en-GB" sz="1800" dirty="0" err="1"/>
              <a:t>ie</a:t>
            </a:r>
            <a:r>
              <a:rPr lang="en-GB" sz="1800" dirty="0"/>
              <a:t>. more retail activity, vibrant cafe culture, opportunities to socialise, some green spaces - not a large out of scale block of predominantly residential accommodation for only one category of occupant…affluent old age pensioners”.</a:t>
            </a:r>
            <a:endParaRPr lang="en-GB" sz="1800" dirty="0" smtClean="0"/>
          </a:p>
          <a:p>
            <a:r>
              <a:rPr lang="en-GB" sz="2000" b="1" dirty="0"/>
              <a:t>Key Objective No.2  ‘Supporting the growth of retail operations in the town centre</a:t>
            </a:r>
            <a:r>
              <a:rPr lang="en-GB" sz="2000" b="1" dirty="0" smtClean="0"/>
              <a:t>’</a:t>
            </a:r>
          </a:p>
          <a:p>
            <a:pPr lvl="1"/>
            <a:r>
              <a:rPr lang="en-GB" sz="1800" b="1" dirty="0" smtClean="0"/>
              <a:t>48</a:t>
            </a:r>
            <a:r>
              <a:rPr lang="en-GB" sz="1800" dirty="0" smtClean="0"/>
              <a:t> comments</a:t>
            </a:r>
          </a:p>
          <a:p>
            <a:pPr lvl="2"/>
            <a:r>
              <a:rPr lang="en-GB" sz="1800" dirty="0" smtClean="0"/>
              <a:t>E.g. “Churchill </a:t>
            </a:r>
            <a:r>
              <a:rPr lang="en-GB" sz="1800" dirty="0"/>
              <a:t>development will overwhelm the centre of Calne and will make the action of the master plan impossible. This is a prime place for our town and should not be given over to housing”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8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5553164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9253" y="5526766"/>
            <a:ext cx="965201" cy="102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92" y="274638"/>
            <a:ext cx="8182708" cy="788618"/>
          </a:xfrm>
          <a:solidFill>
            <a:srgbClr val="AED33F"/>
          </a:solidFill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124E4A"/>
                </a:solidFill>
                <a:latin typeface="Uniform Medium"/>
                <a:cs typeface="Uniform Medium"/>
              </a:rPr>
              <a:t>Option 1:- Churchill Application Comments  - ‘No’ (2)</a:t>
            </a:r>
            <a:endParaRPr lang="en-US" sz="2400" b="1" dirty="0">
              <a:solidFill>
                <a:srgbClr val="124E4A"/>
              </a:solidFill>
              <a:latin typeface="Uniform Medium"/>
              <a:cs typeface="Uniform Medium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9793" y="1063256"/>
            <a:ext cx="8229600" cy="4860889"/>
          </a:xfrm>
        </p:spPr>
        <p:txBody>
          <a:bodyPr>
            <a:normAutofit lnSpcReduction="10000"/>
          </a:bodyPr>
          <a:lstStyle/>
          <a:p>
            <a:r>
              <a:rPr lang="en-GB" sz="2000" b="1" dirty="0"/>
              <a:t>Key Objective No.3  ‘Supporting social and cultural activities’</a:t>
            </a:r>
          </a:p>
          <a:p>
            <a:pPr lvl="1"/>
            <a:r>
              <a:rPr lang="en-GB" sz="1800" b="1" dirty="0" smtClean="0"/>
              <a:t>49</a:t>
            </a:r>
            <a:r>
              <a:rPr lang="en-GB" sz="1800" dirty="0" smtClean="0"/>
              <a:t> </a:t>
            </a:r>
            <a:r>
              <a:rPr lang="en-GB" sz="1800" dirty="0"/>
              <a:t>comments</a:t>
            </a:r>
          </a:p>
          <a:p>
            <a:pPr lvl="2"/>
            <a:r>
              <a:rPr lang="en-GB" sz="1800" dirty="0"/>
              <a:t>E.g. </a:t>
            </a:r>
            <a:r>
              <a:rPr lang="en-GB" sz="1800" dirty="0" smtClean="0"/>
              <a:t>“This </a:t>
            </a:r>
            <a:r>
              <a:rPr lang="en-GB" sz="1800" dirty="0"/>
              <a:t>area is the only chance Calne has to increase and improve shopping and entertainment facilities. If the retirement development is allowed Calne will remain a mainly dormitory town and will decline as a business town</a:t>
            </a:r>
            <a:endParaRPr lang="en-GB" sz="1800" dirty="0" smtClean="0"/>
          </a:p>
          <a:p>
            <a:r>
              <a:rPr lang="en-GB" sz="2000" b="1" dirty="0"/>
              <a:t>Key Objective No.4  ‘Improving the public realm</a:t>
            </a:r>
            <a:r>
              <a:rPr lang="en-GB" sz="2000" b="1" dirty="0" smtClean="0"/>
              <a:t>’</a:t>
            </a:r>
          </a:p>
          <a:p>
            <a:pPr lvl="1"/>
            <a:r>
              <a:rPr lang="en-US" sz="1800" b="1" dirty="0" smtClean="0"/>
              <a:t>49</a:t>
            </a:r>
            <a:r>
              <a:rPr lang="en-US" sz="1800" dirty="0" smtClean="0"/>
              <a:t> comments</a:t>
            </a:r>
            <a:endParaRPr lang="en-GB" sz="1800" dirty="0"/>
          </a:p>
          <a:p>
            <a:pPr lvl="2"/>
            <a:r>
              <a:rPr lang="en-US" sz="1800" dirty="0" smtClean="0"/>
              <a:t>E.g. “</a:t>
            </a:r>
            <a:r>
              <a:rPr lang="en-GB" sz="1800" dirty="0" smtClean="0"/>
              <a:t>This </a:t>
            </a:r>
            <a:r>
              <a:rPr lang="en-GB" sz="1800" dirty="0"/>
              <a:t>is a relatively small space and the plan is for relatively high density building which would benefit relatively few people right in the centre of Calne.”.</a:t>
            </a:r>
            <a:endParaRPr lang="en-GB" sz="1800" dirty="0" smtClean="0"/>
          </a:p>
          <a:p>
            <a:r>
              <a:rPr lang="en-GB" sz="2000" b="1" dirty="0"/>
              <a:t>Key Objective No.5  ‘Improving connectivity including pedestrians, cycle, public transport and vehicular links</a:t>
            </a:r>
            <a:r>
              <a:rPr lang="en-GB" sz="2000" b="1" dirty="0" smtClean="0"/>
              <a:t>’</a:t>
            </a:r>
          </a:p>
          <a:p>
            <a:pPr lvl="1"/>
            <a:r>
              <a:rPr lang="en-US" sz="1800" b="1" dirty="0" smtClean="0"/>
              <a:t>43</a:t>
            </a:r>
            <a:r>
              <a:rPr lang="en-US" sz="1800" dirty="0" smtClean="0"/>
              <a:t> comments</a:t>
            </a:r>
          </a:p>
          <a:p>
            <a:pPr lvl="2"/>
            <a:r>
              <a:rPr lang="en-US" sz="1800" dirty="0" smtClean="0"/>
              <a:t>E.g. “</a:t>
            </a:r>
            <a:r>
              <a:rPr lang="en-GB" sz="1800" dirty="0" smtClean="0"/>
              <a:t>Not </a:t>
            </a:r>
            <a:r>
              <a:rPr lang="en-GB" sz="1800" dirty="0"/>
              <a:t>suitable in town centre which needs more nightlife and community. Parking is an issue already and would be far worse and the access issue. The traffic queues up considerably already”.</a:t>
            </a:r>
          </a:p>
          <a:p>
            <a:endParaRPr lang="en-GB" sz="2600" dirty="0"/>
          </a:p>
          <a:p>
            <a:endParaRPr lang="en-GB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60088-E754-2F4A-9778-4C156F4F9300}" type="slidenum">
              <a:rPr lang="en-US" smtClean="0"/>
              <a:t>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4092" y="6018698"/>
            <a:ext cx="6998677" cy="465197"/>
          </a:xfrm>
          <a:prstGeom prst="rect">
            <a:avLst/>
          </a:prstGeom>
          <a:solidFill>
            <a:srgbClr val="124E4A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100" kern="1100" spc="70" dirty="0" smtClean="0">
                <a:solidFill>
                  <a:schemeClr val="bg2"/>
                </a:solidFill>
                <a:latin typeface="Uniform Bold"/>
                <a:cs typeface="Uniform Bold"/>
              </a:rPr>
              <a:t>Presented by:                    </a:t>
            </a:r>
            <a:endParaRPr lang="en-US" sz="1100" kern="1100" spc="70" dirty="0">
              <a:solidFill>
                <a:schemeClr val="bg2"/>
              </a:solidFill>
              <a:latin typeface="Uniform Bold"/>
              <a:cs typeface="Uniform Bold"/>
            </a:endParaRPr>
          </a:p>
        </p:txBody>
      </p:sp>
      <p:pic>
        <p:nvPicPr>
          <p:cNvPr id="7" name="Picture 6" descr="COP logo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599" y="5696064"/>
            <a:ext cx="965201" cy="102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38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1125</Words>
  <Application>Microsoft Office PowerPoint</Application>
  <PresentationFormat>On-screen Show (4:3)</PresentationFormat>
  <Paragraphs>111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Proposed Development in Calne Town Centre </vt:lpstr>
      <vt:lpstr>Community Feedback Methodology</vt:lpstr>
      <vt:lpstr>Community Feedback Analysis Summary</vt:lpstr>
      <vt:lpstr>Churchill Application Survey Results</vt:lpstr>
      <vt:lpstr>Option 1:- Churchill Application Comments – ‘Yes’</vt:lpstr>
      <vt:lpstr>Option 1:- Churchill Application Comments  - ‘Yes’ (2)</vt:lpstr>
      <vt:lpstr>Option 1:- Churchill Application Comments ‘Yes’ (3)</vt:lpstr>
      <vt:lpstr>Option 1:- Churchill Application Comments – ‘No’ (1)</vt:lpstr>
      <vt:lpstr>Option 1:- Churchill Application Comments  - ‘No’ (2)</vt:lpstr>
      <vt:lpstr>Option 1:- Churchill Application Comments ‘No’ (3)</vt:lpstr>
      <vt:lpstr>Churchill Application Survey Results</vt:lpstr>
      <vt:lpstr>Baptist Church Proposal Survey Results</vt:lpstr>
      <vt:lpstr>  Proposed Development in Calne Town Centre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Calne Our Place</dc:title>
  <dc:creator>Paul Wigelsworth</dc:creator>
  <cp:lastModifiedBy>Stan Woods</cp:lastModifiedBy>
  <cp:revision>101</cp:revision>
  <cp:lastPrinted>2018-11-14T14:20:17Z</cp:lastPrinted>
  <dcterms:created xsi:type="dcterms:W3CDTF">2018-03-02T16:03:28Z</dcterms:created>
  <dcterms:modified xsi:type="dcterms:W3CDTF">2018-11-15T09:29:32Z</dcterms:modified>
</cp:coreProperties>
</file>